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1" r:id="rId2"/>
    <p:sldId id="282" r:id="rId3"/>
    <p:sldId id="283" r:id="rId4"/>
    <p:sldId id="261" r:id="rId5"/>
    <p:sldId id="266" r:id="rId6"/>
    <p:sldId id="284" r:id="rId7"/>
    <p:sldId id="272" r:id="rId8"/>
    <p:sldId id="286" r:id="rId9"/>
    <p:sldId id="273" r:id="rId10"/>
    <p:sldId id="274" r:id="rId11"/>
    <p:sldId id="276" r:id="rId12"/>
    <p:sldId id="287" r:id="rId13"/>
    <p:sldId id="278" r:id="rId14"/>
    <p:sldId id="288" r:id="rId15"/>
    <p:sldId id="295" r:id="rId16"/>
    <p:sldId id="296" r:id="rId17"/>
    <p:sldId id="298" r:id="rId18"/>
    <p:sldId id="302" r:id="rId19"/>
    <p:sldId id="304" r:id="rId20"/>
    <p:sldId id="307" r:id="rId21"/>
    <p:sldId id="306" r:id="rId22"/>
    <p:sldId id="310" r:id="rId23"/>
    <p:sldId id="309" r:id="rId2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2016/2/18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b="1" dirty="0"/>
              <a:t>汉字里的中国年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1026" name="Picture 2" descr="C:\Users\Administrator\Desktop\QQ图片2016021816133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3281"/>
            <a:ext cx="5581650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994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b="1" dirty="0"/>
              <a:t>二十五吃豆腐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zh-CN" altLang="en-US" dirty="0"/>
              <a:t>民间传说，玉帝听了灶王爷的汇报仍然不放心，要在腊月二十五日这天亲自下界来探视一番。这也是老百姓的好机会，正好可以向玉帝提提自己的愿望和请求。用什么方法祈福呢？做豆腐</a:t>
            </a:r>
            <a:r>
              <a:rPr lang="zh-CN" altLang="en-US" dirty="0" smtClean="0"/>
              <a:t>。</a:t>
            </a:r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113793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b="1" dirty="0"/>
              <a:t>二十五吃豆腐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zh-CN" altLang="en-US" sz="2800" dirty="0"/>
              <a:t>第一，豆腐的“腐”与“福”谐音。“福”字的左边是祭祀的祭台“示”，右边不是“一口田”，而是一个酒坛子。古人用酒祭神祈福</a:t>
            </a:r>
            <a:r>
              <a:rPr lang="zh-CN" altLang="en-US" sz="2800" dirty="0" smtClean="0"/>
              <a:t>。</a:t>
            </a:r>
            <a:endParaRPr lang="en-US" altLang="zh-CN" sz="2800" dirty="0" smtClean="0"/>
          </a:p>
          <a:p>
            <a:r>
              <a:rPr lang="zh-CN" altLang="en-US" sz="2800" dirty="0"/>
              <a:t>第二，豆腐的制作过程中有“禄”。做豆腐有一个很重要的工序就是滤豆浆。古代滤豆浆的工序就叫作“录”，谐音“禄”。</a:t>
            </a:r>
          </a:p>
          <a:p>
            <a:r>
              <a:rPr lang="zh-CN" altLang="en-US" sz="2800" dirty="0"/>
              <a:t>第三，食用豆腐能增“寿”。“青菜豆腐”保平安，豆腐是家喻户晓的延年益寿食品。智慧而勤劳的中国人，祖祖辈辈用“做豆腐”这种简单而含蓄的方式向上苍祈求增福、增禄、增寿。</a:t>
            </a:r>
          </a:p>
        </p:txBody>
      </p:sp>
    </p:spTree>
    <p:extLst>
      <p:ext uri="{BB962C8B-B14F-4D97-AF65-F5344CB8AC3E}">
        <p14:creationId xmlns:p14="http://schemas.microsoft.com/office/powerpoint/2010/main" val="113793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dministrator\Desktop\QQ图片2016021816521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4221088"/>
            <a:ext cx="6367631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dministrator\Desktop\QQ图片2016021816521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88640"/>
            <a:ext cx="3096344" cy="3831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99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b="1" dirty="0"/>
              <a:t>二十六 煮大肉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zh-CN" altLang="en-US" dirty="0"/>
              <a:t>农历腊月，古称“祭月”。“腊”字左边的“月”其实是“肉”，右边的“昔”就是“猎”的省略。“腊月”的意思就是“用猎到的肉食祭祀神祖之月”。所以在古代，腊月二十六日的肉食本来是祭神用的，顺便也祭一下自己的牙齿（打牙祭）。</a:t>
            </a:r>
            <a:br>
              <a:rPr lang="zh-CN" altLang="en-US" dirty="0"/>
            </a:br>
            <a:r>
              <a:rPr lang="zh-CN" altLang="en-US" dirty="0"/>
              <a:t>“祭”就是用手把肉放到祭台之上</a:t>
            </a:r>
            <a:r>
              <a:rPr lang="zh-CN" altLang="en-US" dirty="0" smtClean="0"/>
              <a:t>。</a:t>
            </a:r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113793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8779555" cy="419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868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b="1" dirty="0" smtClean="0"/>
              <a:t>“</a:t>
            </a:r>
            <a:r>
              <a:rPr lang="zh-CN" altLang="en-US" b="1" dirty="0"/>
              <a:t>牛</a:t>
            </a:r>
            <a:r>
              <a:rPr lang="zh-CN" altLang="en-US" b="1" dirty="0" smtClean="0"/>
              <a:t>”</a:t>
            </a:r>
            <a:r>
              <a:rPr lang="zh-CN" altLang="en-US" b="1" dirty="0"/>
              <a:t>祭祀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dirty="0"/>
              <a:t>君主用牛祭祀，牛是重要畜力，一般人不可以用。</a:t>
            </a: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212976"/>
            <a:ext cx="6156784" cy="193210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72393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b="1" dirty="0" smtClean="0"/>
              <a:t>“羊”</a:t>
            </a:r>
            <a:r>
              <a:rPr lang="zh-CN" altLang="en-US" b="1" dirty="0"/>
              <a:t>祭祀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dirty="0"/>
              <a:t>士大夫用羊祭祀，羊有君子之相，在中国汉字中，含“羊”的字皆与吉祥美好有关，如 “祥”“善”“美”。</a:t>
            </a:r>
          </a:p>
        </p:txBody>
      </p:sp>
      <p:pic>
        <p:nvPicPr>
          <p:cNvPr id="6146" name="Picture 2" descr="C:\Users\Administrator\Desktop\QQ图片2016021816595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463" y="2700338"/>
            <a:ext cx="4029075" cy="145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60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b="1" dirty="0"/>
              <a:t>“猪”祭祀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dirty="0"/>
              <a:t>普通百姓用“猪”祭祀，所以“家”字的含义是在“房”（宀）中用“猪”（豕）进行“家祭”。不管关系多么复杂，只要用同样的肉祭祀同样的祖先，就是“一家人”。</a:t>
            </a:r>
          </a:p>
        </p:txBody>
      </p:sp>
    </p:spTree>
    <p:extLst>
      <p:ext uri="{BB962C8B-B14F-4D97-AF65-F5344CB8AC3E}">
        <p14:creationId xmlns:p14="http://schemas.microsoft.com/office/powerpoint/2010/main" val="126896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b="1" dirty="0"/>
              <a:t>二十七 洗病</a:t>
            </a:r>
            <a:r>
              <a:rPr lang="zh-CN" altLang="en-US" b="1" dirty="0" smtClean="0"/>
              <a:t>疾</a:t>
            </a:r>
            <a:endParaRPr lang="zh-CN" altLang="en-US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dirty="0"/>
              <a:t>腊月二十六日杀猪炖肉，备好祭品。到了腊月二十七日这天就要洗澡，洗净身子祭祀表示对祖先的崇敬。人们相信在腊月二十七日这一天洗澡可以除去一年的晦气，洗去一年的疾病。同时，洗澡的“洗”与“喜”字谐音，洗澡也可以沾沾喜气。如果错过了腊月二十七日，就变成了“二十八，洗邋遢”了。</a:t>
            </a:r>
          </a:p>
        </p:txBody>
      </p:sp>
    </p:spTree>
    <p:extLst>
      <p:ext uri="{BB962C8B-B14F-4D97-AF65-F5344CB8AC3E}">
        <p14:creationId xmlns:p14="http://schemas.microsoft.com/office/powerpoint/2010/main" val="116335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b="1" dirty="0"/>
              <a:t>二十八 把面发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zh-CN" altLang="en-US" dirty="0"/>
              <a:t>旧俗认为初一到初五期间不能动火蒸馒头，所以到了腊月二十八日，就该发面，准备正月初一到初五的主食了。在过去没有冰箱的情况下，普通的面食容易放坏，发面做出的面食容易保存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r>
              <a:rPr lang="zh-CN" altLang="en-US" dirty="0"/>
              <a:t>“面”本指脸，中有一“目”，因为人脸上最重要、最具特征的器官就是“眼睛”。</a:t>
            </a:r>
          </a:p>
          <a:p>
            <a:r>
              <a:rPr lang="zh-CN" altLang="en-US" dirty="0"/>
              <a:t>腊月二十八日所发的“面”，其实是“麺”的简化字。“麺”由“麦”和“面”组成，“面”只表示读音。 在古代，“麦”和“来”是一个字，因为小麦并不是中国土生土长的作物，是从西域“来到”中原的。</a:t>
            </a:r>
            <a:br>
              <a:rPr lang="zh-CN" altLang="en-US" dirty="0"/>
            </a:b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08396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b="1" dirty="0"/>
              <a:t>汉字的“年”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dirty="0" smtClean="0"/>
              <a:t>最早</a:t>
            </a:r>
            <a:r>
              <a:rPr lang="zh-CN" altLang="en-US" dirty="0"/>
              <a:t>的甲骨文写法是由一个禾苗的“禾”和一个“人”组成的。“禾”是粮食的意思，“年”就是人们收获粮食。中国人春种、夏耘、秋收、冬藏，一年四季辛勤劳作，终于得到了收获，这一年一次的收获就称为“年”。</a:t>
            </a:r>
          </a:p>
        </p:txBody>
      </p:sp>
    </p:spTree>
    <p:extLst>
      <p:ext uri="{BB962C8B-B14F-4D97-AF65-F5344CB8AC3E}">
        <p14:creationId xmlns:p14="http://schemas.microsoft.com/office/powerpoint/2010/main" val="106073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dministrator\Desktop\QQ图片2016021817045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0" y="1916832"/>
            <a:ext cx="8992360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918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b="1" dirty="0"/>
              <a:t>二十九 请祖酒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algn="just"/>
            <a:r>
              <a:rPr lang="zh-CN" altLang="en-US" sz="4000" dirty="0"/>
              <a:t>按照传统年俗，腊月二十九日清晨需要置酒请祖，年谣称：“腊月二十九，上坟请祖上大供。”这个活动就是为了邀请故去的祖先回来与我们一起过个年。事死如生不仅是孝道的重要标志，也是尊老敬老的美德</a:t>
            </a:r>
            <a:r>
              <a:rPr lang="zh-CN" altLang="en-US" sz="4000" dirty="0" smtClean="0"/>
              <a:t>。</a:t>
            </a:r>
            <a:endParaRPr lang="en-US" altLang="zh-CN" sz="4000" dirty="0" smtClean="0"/>
          </a:p>
          <a:p>
            <a:pPr algn="just"/>
            <a:r>
              <a:rPr lang="zh-CN" altLang="en-US" sz="4000" dirty="0"/>
              <a:t>亨”和“享”两字同源，都是在宗祠之中进献祖先之义，篆文写作“亯”，下面的“曰”就是“吃”的意思。</a:t>
            </a:r>
          </a:p>
          <a:p>
            <a:pPr algn="just"/>
            <a:r>
              <a:rPr lang="zh-CN" altLang="en-US" sz="4000" dirty="0"/>
              <a:t>“享”是站在祖先的角度，“亨”是站在后辈的角度。所以在今天，“享”有“受”之意，“亨”有“通”之意。欢庆新春，蒙荫之人不可忘祖。</a:t>
            </a:r>
          </a:p>
          <a:p>
            <a:pPr marL="0" indent="0">
              <a:buNone/>
            </a:pPr>
            <a:r>
              <a:rPr lang="zh-CN" altLang="en-US" dirty="0"/>
              <a:t/>
            </a:r>
            <a:br>
              <a:rPr lang="zh-CN" altLang="en-US" dirty="0"/>
            </a:br>
            <a:r>
              <a:rPr lang="zh-CN" altLang="en-US" dirty="0"/>
              <a:t/>
            </a:r>
            <a:br>
              <a:rPr lang="zh-CN" altLang="en-US" dirty="0"/>
            </a:b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08396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istrator\Desktop\QQ图片2016021817074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29" y="779038"/>
            <a:ext cx="8650751" cy="3464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742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b="1" dirty="0" smtClean="0"/>
              <a:t>总结</a:t>
            </a:r>
            <a:endParaRPr lang="zh-CN" altLang="en-US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dirty="0"/>
              <a:t>从二十三日祭神，到二十九日祭祖；从二十四日忙环境卫生，到二十七日搞个人卫生；从二十六日准备肉食，到二十八日准备主食。中国人忙而不乱，从容淡定地迎接新年。在一项项看似繁琐的准备工作中，人们细细品味着自己的生活，品味着祖先留下来的文化。</a:t>
            </a:r>
          </a:p>
        </p:txBody>
      </p:sp>
    </p:spTree>
    <p:extLst>
      <p:ext uri="{BB962C8B-B14F-4D97-AF65-F5344CB8AC3E}">
        <p14:creationId xmlns:p14="http://schemas.microsoft.com/office/powerpoint/2010/main" val="327782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内容占位符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728" y="162116"/>
            <a:ext cx="6269600" cy="582963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41702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b="1" dirty="0"/>
              <a:t>腊月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dirty="0" smtClean="0"/>
              <a:t>中国人</a:t>
            </a:r>
            <a:r>
              <a:rPr lang="zh-CN" altLang="en-US" dirty="0"/>
              <a:t>过年非常有讲究，一年中农历的最后一个月称为“腊月”，这是古人用猎获的肉类来祭祀祖先的月份每一天都有不同的安排。</a:t>
            </a:r>
          </a:p>
        </p:txBody>
      </p:sp>
    </p:spTree>
    <p:extLst>
      <p:ext uri="{BB962C8B-B14F-4D97-AF65-F5344CB8AC3E}">
        <p14:creationId xmlns:p14="http://schemas.microsoft.com/office/powerpoint/2010/main" val="211650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b="1" dirty="0"/>
              <a:t>二十三 糖瓜黏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zh-CN" altLang="en-US" dirty="0"/>
              <a:t>腊月二十三日是传说中灶王爷上天的日子。中国人相信，每家做饭的锅灶里面住着一个“灶王爷”，他把这户人家一年来的举动都看得清清楚楚。腊月二十三日这天，灶王爷要回到天上去向掌管人间最大的神</a:t>
            </a:r>
            <a:r>
              <a:rPr lang="en-US" altLang="zh-CN" dirty="0"/>
              <a:t>——</a:t>
            </a:r>
            <a:r>
              <a:rPr lang="zh-CN" altLang="en-US" dirty="0"/>
              <a:t>玉皇大帝汇报这一家人的表现。所以我们必须“贿赂”一下灶王爷，给他吃甜甜的糖瓜（一种用黄米和麦芽熬制成的黏性很大的糖，扁圆型），让他上天以后多说好话，说“甜言蜜语”。</a:t>
            </a:r>
          </a:p>
        </p:txBody>
      </p:sp>
    </p:spTree>
    <p:extLst>
      <p:ext uri="{BB962C8B-B14F-4D97-AF65-F5344CB8AC3E}">
        <p14:creationId xmlns:p14="http://schemas.microsoft.com/office/powerpoint/2010/main" val="258547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内容占位符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96" y="548680"/>
            <a:ext cx="7965951" cy="511256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30188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b="1" dirty="0"/>
              <a:t>二十四 扫房子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dirty="0"/>
              <a:t>灶王爷上天后，到了腊月二十四日，家家户户就可以腾出手搞大扫除了。在今天，“扫除”是一个词，其实在古代“扫”是“清扫”的意思，“除”是门前的台阶。“除”字的“左耳旁”就是“阜（</a:t>
            </a:r>
            <a:r>
              <a:rPr lang="en-US" altLang="zh-CN" dirty="0" err="1"/>
              <a:t>fù</a:t>
            </a:r>
            <a:r>
              <a:rPr lang="zh-CN" altLang="en-US" dirty="0"/>
              <a:t>）”，阶梯的意思；“余”是一座房子的样子，所以“除”就是“房前的阶梯”。</a:t>
            </a:r>
          </a:p>
        </p:txBody>
      </p:sp>
    </p:spTree>
    <p:extLst>
      <p:ext uri="{BB962C8B-B14F-4D97-AF65-F5344CB8AC3E}">
        <p14:creationId xmlns:p14="http://schemas.microsoft.com/office/powerpoint/2010/main" val="113793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C:\Users\Administrator\AppData\Roaming\Tencent\Users\570621031\QQ\WinTemp\RichOle\~_71M)3K%NQ7LD43HH)(`MQ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6672"/>
            <a:ext cx="7646564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386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b="1" dirty="0"/>
              <a:t>二十四 扫房子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dirty="0"/>
              <a:t>古时候，门前的台阶就是自家的“面子”，在新年到来之际，家家户户都要大扫除，把家的里里外外上上下下都打扫得干干净净，这才能过一个好年呐！</a:t>
            </a:r>
          </a:p>
        </p:txBody>
      </p:sp>
    </p:spTree>
    <p:extLst>
      <p:ext uri="{BB962C8B-B14F-4D97-AF65-F5344CB8AC3E}">
        <p14:creationId xmlns:p14="http://schemas.microsoft.com/office/powerpoint/2010/main" val="113793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1081</Words>
  <Application>Microsoft Office PowerPoint</Application>
  <PresentationFormat>全屏显示(4:3)</PresentationFormat>
  <Paragraphs>38</Paragraphs>
  <Slides>23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24" baseType="lpstr">
      <vt:lpstr>Office 主题</vt:lpstr>
      <vt:lpstr>汉字里的中国年</vt:lpstr>
      <vt:lpstr>汉字的“年”</vt:lpstr>
      <vt:lpstr>PowerPoint 演示文稿</vt:lpstr>
      <vt:lpstr>腊月</vt:lpstr>
      <vt:lpstr>二十三 糖瓜黏</vt:lpstr>
      <vt:lpstr>PowerPoint 演示文稿</vt:lpstr>
      <vt:lpstr>二十四 扫房子</vt:lpstr>
      <vt:lpstr>PowerPoint 演示文稿</vt:lpstr>
      <vt:lpstr>二十四 扫房子</vt:lpstr>
      <vt:lpstr>二十五吃豆腐</vt:lpstr>
      <vt:lpstr>二十五吃豆腐</vt:lpstr>
      <vt:lpstr>PowerPoint 演示文稿</vt:lpstr>
      <vt:lpstr>二十六 煮大肉</vt:lpstr>
      <vt:lpstr>PowerPoint 演示文稿</vt:lpstr>
      <vt:lpstr>“牛”祭祀</vt:lpstr>
      <vt:lpstr>“羊”祭祀</vt:lpstr>
      <vt:lpstr>“猪”祭祀</vt:lpstr>
      <vt:lpstr>二十七 洗病疾</vt:lpstr>
      <vt:lpstr>二十八 把面发</vt:lpstr>
      <vt:lpstr>PowerPoint 演示文稿</vt:lpstr>
      <vt:lpstr>二十九 请祖酒</vt:lpstr>
      <vt:lpstr>PowerPoint 演示文稿</vt:lpstr>
      <vt:lpstr>总结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</cp:lastModifiedBy>
  <cp:revision>36</cp:revision>
  <dcterms:created xsi:type="dcterms:W3CDTF">2016-02-18T08:12:20Z</dcterms:created>
  <dcterms:modified xsi:type="dcterms:W3CDTF">2016-02-18T09:15:46Z</dcterms:modified>
</cp:coreProperties>
</file>